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9144000" cy="6858000" type="screen4x3"/>
  <p:notesSz cx="6807200" cy="9939338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2196" autoAdjust="0"/>
  </p:normalViewPr>
  <p:slideViewPr>
    <p:cSldViewPr>
      <p:cViewPr varScale="1">
        <p:scale>
          <a:sx n="112" d="100"/>
          <a:sy n="112" d="100"/>
        </p:scale>
        <p:origin x="1099" y="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0EF5FD-F296-4DE0-89F7-45A383F07A0C}" type="datetimeFigureOut">
              <a:rPr lang="ja-JP" altLang="en-US"/>
              <a:pPr>
                <a:defRPr/>
              </a:pPr>
              <a:t>2024/7/19</a:t>
            </a:fld>
            <a:endParaRPr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11A912-ABEC-41BB-AB9C-E6B20274F270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6325" cy="2468563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grpSp>
        <p:nvGrpSpPr>
          <p:cNvPr id="2" name="Group 15"/>
          <p:cNvGrpSpPr>
            <a:grpSpLocks noChangeAspect="1"/>
          </p:cNvGrpSpPr>
          <p:nvPr/>
        </p:nvGrpSpPr>
        <p:grpSpPr bwMode="auto">
          <a:xfrm>
            <a:off x="211138" y="1679575"/>
            <a:ext cx="8723312" cy="1330325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006" y="4499677"/>
              <a:ext cx="4295986" cy="1016152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ea typeface="+mn-ea"/>
              </a:endParaRPr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8667" y="4319028"/>
              <a:ext cx="8279020" cy="1208091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ea typeface="+mn-ea"/>
              </a:endParaRPr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4286" y="4334834"/>
              <a:ext cx="8165219" cy="1101960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ea typeface="+mn-ea"/>
              </a:endParaRPr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5651" y="4316769"/>
              <a:ext cx="4940859" cy="925827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ea typeface="+mn-ea"/>
              </a:endParaRPr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ea typeface="+mn-ea"/>
              </a:endParaRPr>
            </a:p>
          </p:txBody>
        </p:sp>
      </p:grpSp>
      <p:sp>
        <p:nvSpPr>
          <p:cNvPr id="1028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338138"/>
            <a:ext cx="8229600" cy="1252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4138" y="6249988"/>
            <a:ext cx="37861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000" smtClean="0">
                <a:solidFill>
                  <a:schemeClr val="tx2"/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4F584865-C10C-4380-87C2-35490C73291B}" type="datetimeFigureOut">
              <a:rPr lang="ja-JP" altLang="en-US"/>
              <a:pPr>
                <a:defRPr/>
              </a:pPr>
              <a:t>2024/7/19</a:t>
            </a:fld>
            <a:endParaRPr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75" y="6249988"/>
            <a:ext cx="3786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000">
                <a:solidFill>
                  <a:schemeClr val="tx2"/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0975" y="6249988"/>
            <a:ext cx="11620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000" smtClean="0">
                <a:solidFill>
                  <a:schemeClr val="tx2"/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2AE05A3E-8C61-4082-B0D3-1480B789F2B2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  <p:sp>
        <p:nvSpPr>
          <p:cNvPr id="1032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71538" y="2674938"/>
            <a:ext cx="7408862" cy="3451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ctr" rtl="0" fontAlgn="base">
        <a:spcBef>
          <a:spcPct val="0"/>
        </a:spcBef>
        <a:spcAft>
          <a:spcPct val="0"/>
        </a:spcAft>
        <a:defRPr kumimoji="1" sz="4400" kern="1200">
          <a:solidFill>
            <a:srgbClr val="FFFFFF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kumimoji="1" sz="4400">
          <a:solidFill>
            <a:srgbClr val="FFFFFF"/>
          </a:solidFill>
          <a:latin typeface="Candara" pitchFamily="34" charset="0"/>
          <a:ea typeface="HGP明朝E" pitchFamily="18" charset="-128"/>
        </a:defRPr>
      </a:lvl2pPr>
      <a:lvl3pPr algn="ctr" rtl="0" fontAlgn="base">
        <a:spcBef>
          <a:spcPct val="0"/>
        </a:spcBef>
        <a:spcAft>
          <a:spcPct val="0"/>
        </a:spcAft>
        <a:defRPr kumimoji="1" sz="4400">
          <a:solidFill>
            <a:srgbClr val="FFFFFF"/>
          </a:solidFill>
          <a:latin typeface="Candara" pitchFamily="34" charset="0"/>
          <a:ea typeface="HGP明朝E" pitchFamily="18" charset="-128"/>
        </a:defRPr>
      </a:lvl3pPr>
      <a:lvl4pPr algn="ctr" rtl="0" fontAlgn="base">
        <a:spcBef>
          <a:spcPct val="0"/>
        </a:spcBef>
        <a:spcAft>
          <a:spcPct val="0"/>
        </a:spcAft>
        <a:defRPr kumimoji="1" sz="4400">
          <a:solidFill>
            <a:srgbClr val="FFFFFF"/>
          </a:solidFill>
          <a:latin typeface="Candara" pitchFamily="34" charset="0"/>
          <a:ea typeface="HGP明朝E" pitchFamily="18" charset="-128"/>
        </a:defRPr>
      </a:lvl4pPr>
      <a:lvl5pPr algn="ctr" rtl="0" fontAlgn="base">
        <a:spcBef>
          <a:spcPct val="0"/>
        </a:spcBef>
        <a:spcAft>
          <a:spcPct val="0"/>
        </a:spcAft>
        <a:defRPr kumimoji="1" sz="4400">
          <a:solidFill>
            <a:srgbClr val="FFFFFF"/>
          </a:solidFill>
          <a:latin typeface="Candara" pitchFamily="34" charset="0"/>
          <a:ea typeface="HGP明朝E" pitchFamily="18" charset="-128"/>
        </a:defRPr>
      </a:lvl5pPr>
      <a:lvl6pPr eaLnBrk="1" hangingPunct="1">
        <a:defRPr kumimoji="1">
          <a:solidFill>
            <a:schemeClr val="tx2"/>
          </a:solidFill>
        </a:defRPr>
      </a:lvl6pPr>
      <a:lvl7pPr eaLnBrk="1" hangingPunct="1">
        <a:defRPr kumimoji="1">
          <a:solidFill>
            <a:schemeClr val="tx2"/>
          </a:solidFill>
        </a:defRPr>
      </a:lvl7pPr>
      <a:lvl8pPr eaLnBrk="1" hangingPunct="1">
        <a:defRPr kumimoji="1">
          <a:solidFill>
            <a:schemeClr val="tx2"/>
          </a:solidFill>
        </a:defRPr>
      </a:lvl8pPr>
      <a:lvl9pPr eaLnBrk="1" hangingPunct="1">
        <a:defRPr kumimoji="1">
          <a:solidFill>
            <a:schemeClr val="tx2"/>
          </a:solidFill>
        </a:defRPr>
      </a:lvl9pPr>
    </p:titleStyle>
    <p:bodyStyle>
      <a:lvl1pPr marL="273050" indent="-273050" algn="l" rtl="0" fontAlgn="base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Symbol" pitchFamily="18" charset="2"/>
        <a:buChar char=""/>
        <a:defRPr kumimoji="1"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3050" algn="l" rtl="0" fontAlgn="base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Symbol" pitchFamily="18" charset="2"/>
        <a:buChar char=""/>
        <a:defRPr kumimoji="1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Symbol" pitchFamily="18" charset="2"/>
        <a:buChar char=""/>
        <a:defRPr kumimoji="1"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Symbol" pitchFamily="18" charset="2"/>
        <a:buChar char=""/>
        <a:defRPr kumimoji="1" kern="1200">
          <a:solidFill>
            <a:schemeClr val="tx2"/>
          </a:solidFill>
          <a:latin typeface="+mn-lt"/>
          <a:ea typeface="+mn-ea"/>
          <a:cs typeface="+mn-cs"/>
        </a:defRPr>
      </a:lvl4pPr>
      <a:lvl5pPr marL="1462088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Symbol" pitchFamily="18" charset="2"/>
        <a:buChar char=""/>
        <a:defRPr kumimoji="1"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kumimoji="1"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kumimoji="1"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kumimoji="1"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kumimoji="1"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microsoft.com/office/2007/relationships/hdphoto" Target="../media/hdphoto1.wdp"/><Relationship Id="rId7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図 29" descr="壁に貼られた紙&#10;&#10;低い精度で自動的に生成された説明">
            <a:extLst>
              <a:ext uri="{FF2B5EF4-FFF2-40B4-BE49-F238E27FC236}">
                <a16:creationId xmlns:a16="http://schemas.microsoft.com/office/drawing/2014/main" id="{2BF2DC3F-E590-CF90-7BD3-522C3418A4C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8661" t="12040" r="6074" b="17449"/>
          <a:stretch/>
        </p:blipFill>
        <p:spPr>
          <a:xfrm rot="5400000">
            <a:off x="2749264" y="4434698"/>
            <a:ext cx="1607743" cy="1130626"/>
          </a:xfrm>
          <a:prstGeom prst="rect">
            <a:avLst/>
          </a:prstGeom>
        </p:spPr>
      </p:pic>
      <p:pic>
        <p:nvPicPr>
          <p:cNvPr id="15" name="図 14" descr="文字の書かれた紙&#10;&#10;中程度の精度で自動的に生成された説明">
            <a:extLst>
              <a:ext uri="{FF2B5EF4-FFF2-40B4-BE49-F238E27FC236}">
                <a16:creationId xmlns:a16="http://schemas.microsoft.com/office/drawing/2014/main" id="{E166C477-2749-3179-5CAC-6265442DA93A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49" t="21652" r="23225"/>
          <a:stretch/>
        </p:blipFill>
        <p:spPr>
          <a:xfrm>
            <a:off x="269899" y="4196138"/>
            <a:ext cx="1850705" cy="1607743"/>
          </a:xfrm>
          <a:prstGeom prst="rect">
            <a:avLst/>
          </a:prstGeom>
        </p:spPr>
      </p:pic>
      <p:sp>
        <p:nvSpPr>
          <p:cNvPr id="14337" name="Text Box 2"/>
          <p:cNvSpPr txBox="1">
            <a:spLocks noChangeArrowheads="1"/>
          </p:cNvSpPr>
          <p:nvPr/>
        </p:nvSpPr>
        <p:spPr bwMode="auto">
          <a:xfrm>
            <a:off x="-327" y="448429"/>
            <a:ext cx="9144327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ja-JP" altLang="en-US" sz="2800" dirty="0">
                <a:latin typeface="HG丸ｺﾞｼｯｸM-PRO" pitchFamily="50" charset="-128"/>
                <a:ea typeface="HG丸ｺﾞｼｯｸM-PRO" pitchFamily="50" charset="-128"/>
              </a:rPr>
              <a:t>［商品名：ＰＰノートカバー　</a:t>
            </a:r>
            <a:r>
              <a:rPr lang="en-US" altLang="ja-JP" sz="2800" dirty="0">
                <a:latin typeface="HG丸ｺﾞｼｯｸM-PRO" pitchFamily="50" charset="-128"/>
                <a:ea typeface="HG丸ｺﾞｼｯｸM-PRO" pitchFamily="50" charset="-128"/>
              </a:rPr>
              <a:t>A4</a:t>
            </a:r>
            <a:r>
              <a:rPr lang="ja-JP" altLang="en-US" sz="2800" dirty="0">
                <a:latin typeface="HG丸ｺﾞｼｯｸM-PRO" pitchFamily="50" charset="-128"/>
                <a:ea typeface="HG丸ｺﾞｼｯｸM-PRO" pitchFamily="50" charset="-128"/>
              </a:rPr>
              <a:t>・</a:t>
            </a:r>
            <a:r>
              <a:rPr lang="en-US" altLang="ja-JP" sz="2800" dirty="0">
                <a:latin typeface="HG丸ｺﾞｼｯｸM-PRO" pitchFamily="50" charset="-128"/>
                <a:ea typeface="HG丸ｺﾞｼｯｸM-PRO" pitchFamily="50" charset="-128"/>
              </a:rPr>
              <a:t>B5</a:t>
            </a:r>
            <a:r>
              <a:rPr lang="ja-JP" altLang="en-US" sz="2800" dirty="0">
                <a:latin typeface="HG丸ｺﾞｼｯｸM-PRO" pitchFamily="50" charset="-128"/>
                <a:ea typeface="HG丸ｺﾞｼｯｸM-PRO" pitchFamily="50" charset="-128"/>
              </a:rPr>
              <a:t>］</a:t>
            </a:r>
          </a:p>
        </p:txBody>
      </p:sp>
      <p:cxnSp>
        <p:nvCxnSpPr>
          <p:cNvPr id="8" name="直線コネクタ 7"/>
          <p:cNvCxnSpPr/>
          <p:nvPr/>
        </p:nvCxnSpPr>
        <p:spPr>
          <a:xfrm>
            <a:off x="468313" y="6021388"/>
            <a:ext cx="820737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339" name="Text Box 5"/>
          <p:cNvSpPr txBox="1">
            <a:spLocks noChangeArrowheads="1"/>
          </p:cNvSpPr>
          <p:nvPr/>
        </p:nvSpPr>
        <p:spPr bwMode="auto">
          <a:xfrm>
            <a:off x="4067944" y="6111429"/>
            <a:ext cx="4923143" cy="52322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ja-JP" altLang="en-US" sz="1400" dirty="0">
                <a:latin typeface="HG丸ｺﾞｼｯｸM-PRO" pitchFamily="50" charset="-128"/>
                <a:ea typeface="HG丸ｺﾞｼｯｸM-PRO" pitchFamily="50" charset="-128"/>
              </a:rPr>
              <a:t>〒</a:t>
            </a:r>
            <a:r>
              <a:rPr lang="en-US" altLang="ja-JP" sz="1400" dirty="0">
                <a:latin typeface="HG丸ｺﾞｼｯｸM-PRO" pitchFamily="50" charset="-128"/>
                <a:ea typeface="HG丸ｺﾞｼｯｸM-PRO" pitchFamily="50" charset="-128"/>
              </a:rPr>
              <a:t>338-0004</a:t>
            </a:r>
            <a:r>
              <a:rPr lang="ja-JP" altLang="en-US" sz="1400" dirty="0">
                <a:latin typeface="HG丸ｺﾞｼｯｸM-PRO" pitchFamily="50" charset="-128"/>
                <a:ea typeface="HG丸ｺﾞｼｯｸM-PRO" pitchFamily="50" charset="-128"/>
              </a:rPr>
              <a:t>埼玉県さいたま市中央区本町西</a:t>
            </a:r>
            <a:r>
              <a:rPr lang="en-US" altLang="ja-JP" sz="1400" dirty="0">
                <a:latin typeface="HG丸ｺﾞｼｯｸM-PRO" pitchFamily="50" charset="-128"/>
                <a:ea typeface="HG丸ｺﾞｼｯｸM-PRO" pitchFamily="50" charset="-128"/>
              </a:rPr>
              <a:t>4-16-15</a:t>
            </a:r>
          </a:p>
          <a:p>
            <a:r>
              <a:rPr lang="en-US" altLang="ja-JP" sz="1400" dirty="0">
                <a:latin typeface="HG丸ｺﾞｼｯｸM-PRO" pitchFamily="50" charset="-128"/>
                <a:ea typeface="HG丸ｺﾞｼｯｸM-PRO" pitchFamily="50" charset="-128"/>
              </a:rPr>
              <a:t>048-853-5221</a:t>
            </a:r>
          </a:p>
        </p:txBody>
      </p:sp>
      <p:sp>
        <p:nvSpPr>
          <p:cNvPr id="14340" name="Text Box 5"/>
          <p:cNvSpPr txBox="1">
            <a:spLocks noChangeArrowheads="1"/>
          </p:cNvSpPr>
          <p:nvPr/>
        </p:nvSpPr>
        <p:spPr bwMode="auto">
          <a:xfrm>
            <a:off x="4499992" y="4271777"/>
            <a:ext cx="4327491" cy="156966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ja-JP" altLang="en-US" sz="1200" dirty="0">
                <a:latin typeface="HG丸ｺﾞｼｯｸM-PRO" pitchFamily="50" charset="-128"/>
                <a:ea typeface="HG丸ｺﾞｼｯｸM-PRO" pitchFamily="50" charset="-128"/>
              </a:rPr>
              <a:t>ｻｲｽﾞ：Ａ５サイズ・</a:t>
            </a:r>
            <a:r>
              <a:rPr lang="en-US" altLang="ja-JP" sz="1200" dirty="0">
                <a:latin typeface="HG丸ｺﾞｼｯｸM-PRO" pitchFamily="50" charset="-128"/>
                <a:ea typeface="HG丸ｺﾞｼｯｸM-PRO" pitchFamily="50" charset="-128"/>
              </a:rPr>
              <a:t>H220</a:t>
            </a:r>
            <a:r>
              <a:rPr lang="ja-JP" altLang="en-US" sz="1200" dirty="0">
                <a:latin typeface="HG丸ｺﾞｼｯｸM-PRO" pitchFamily="50" charset="-128"/>
                <a:ea typeface="HG丸ｺﾞｼｯｸM-PRO" pitchFamily="50" charset="-128"/>
              </a:rPr>
              <a:t>ｘＷ</a:t>
            </a:r>
            <a:r>
              <a:rPr lang="en-US" altLang="ja-JP" sz="1200" dirty="0">
                <a:latin typeface="HG丸ｺﾞｼｯｸM-PRO" pitchFamily="50" charset="-128"/>
                <a:ea typeface="HG丸ｺﾞｼｯｸM-PRO" pitchFamily="50" charset="-128"/>
              </a:rPr>
              <a:t>157</a:t>
            </a:r>
            <a:r>
              <a:rPr lang="ja-JP" altLang="en-US" sz="1200" dirty="0">
                <a:latin typeface="HG丸ｺﾞｼｯｸM-PRO" pitchFamily="50" charset="-128"/>
                <a:ea typeface="HG丸ｺﾞｼｯｸM-PRO" pitchFamily="50" charset="-128"/>
              </a:rPr>
              <a:t>㎜</a:t>
            </a:r>
            <a:endParaRPr lang="en-US" altLang="ja-JP" sz="1200" dirty="0">
              <a:latin typeface="HG丸ｺﾞｼｯｸM-PRO" pitchFamily="50" charset="-128"/>
              <a:ea typeface="HG丸ｺﾞｼｯｸM-PRO" pitchFamily="50" charset="-128"/>
            </a:endParaRPr>
          </a:p>
          <a:p>
            <a:r>
              <a:rPr lang="ja-JP" altLang="en-US" sz="1200" dirty="0">
                <a:latin typeface="HG丸ｺﾞｼｯｸM-PRO" pitchFamily="50" charset="-128"/>
                <a:ea typeface="HG丸ｺﾞｼｯｸM-PRO" pitchFamily="50" charset="-128"/>
              </a:rPr>
              <a:t>　　　Ｂ５サイズ・</a:t>
            </a:r>
            <a:r>
              <a:rPr lang="en-US" altLang="ja-JP" sz="1200" dirty="0">
                <a:latin typeface="HG丸ｺﾞｼｯｸM-PRO" pitchFamily="50" charset="-128"/>
                <a:ea typeface="HG丸ｺﾞｼｯｸM-PRO" pitchFamily="50" charset="-128"/>
              </a:rPr>
              <a:t>H267</a:t>
            </a:r>
            <a:r>
              <a:rPr lang="ja-JP" altLang="en-US" sz="1200" dirty="0">
                <a:latin typeface="HG丸ｺﾞｼｯｸM-PRO" pitchFamily="50" charset="-128"/>
                <a:ea typeface="HG丸ｺﾞｼｯｸM-PRO" pitchFamily="50" charset="-128"/>
              </a:rPr>
              <a:t>ｘＷ</a:t>
            </a:r>
            <a:r>
              <a:rPr lang="en-US" altLang="ja-JP" sz="1200" dirty="0">
                <a:latin typeface="HG丸ｺﾞｼｯｸM-PRO" pitchFamily="50" charset="-128"/>
                <a:ea typeface="HG丸ｺﾞｼｯｸM-PRO" pitchFamily="50" charset="-128"/>
              </a:rPr>
              <a:t>184</a:t>
            </a:r>
            <a:r>
              <a:rPr lang="ja-JP" altLang="en-US" sz="1200" dirty="0">
                <a:latin typeface="HG丸ｺﾞｼｯｸM-PRO" pitchFamily="50" charset="-128"/>
                <a:ea typeface="HG丸ｺﾞｼｯｸM-PRO" pitchFamily="50" charset="-128"/>
              </a:rPr>
              <a:t>㎜　</a:t>
            </a:r>
            <a:r>
              <a:rPr lang="en-US" altLang="ja-JP" sz="1050" dirty="0">
                <a:latin typeface="HG丸ｺﾞｼｯｸM-PRO" pitchFamily="50" charset="-128"/>
                <a:ea typeface="HG丸ｺﾞｼｯｸM-PRO" pitchFamily="50" charset="-128"/>
              </a:rPr>
              <a:t>※</a:t>
            </a:r>
            <a:r>
              <a:rPr lang="ja-JP" altLang="en-US" sz="1050" dirty="0">
                <a:latin typeface="HG丸ｺﾞｼｯｸM-PRO" pitchFamily="50" charset="-128"/>
                <a:ea typeface="HG丸ｺﾞｼｯｸM-PRO" pitchFamily="50" charset="-128"/>
              </a:rPr>
              <a:t>セミ</a:t>
            </a:r>
            <a:r>
              <a:rPr lang="en-US" altLang="ja-JP" sz="1050" dirty="0">
                <a:latin typeface="HG丸ｺﾞｼｯｸM-PRO" pitchFamily="50" charset="-128"/>
                <a:ea typeface="HG丸ｺﾞｼｯｸM-PRO" pitchFamily="50" charset="-128"/>
              </a:rPr>
              <a:t>B5</a:t>
            </a:r>
            <a:r>
              <a:rPr lang="ja-JP" altLang="en-US" sz="1050" dirty="0">
                <a:latin typeface="HG丸ｺﾞｼｯｸM-PRO" pitchFamily="50" charset="-128"/>
                <a:ea typeface="HG丸ｺﾞｼｯｸM-PRO" pitchFamily="50" charset="-128"/>
              </a:rPr>
              <a:t>判ノート用</a:t>
            </a:r>
            <a:endParaRPr lang="en-US" altLang="ja-JP" sz="1200" dirty="0">
              <a:latin typeface="HG丸ｺﾞｼｯｸM-PRO" pitchFamily="50" charset="-128"/>
              <a:ea typeface="HG丸ｺﾞｼｯｸM-PRO" pitchFamily="50" charset="-128"/>
            </a:endParaRPr>
          </a:p>
          <a:p>
            <a:endParaRPr lang="en-US" altLang="ja-JP" sz="1200" dirty="0">
              <a:latin typeface="HG丸ｺﾞｼｯｸM-PRO" pitchFamily="50" charset="-128"/>
              <a:ea typeface="HG丸ｺﾞｼｯｸM-PRO" pitchFamily="50" charset="-128"/>
            </a:endParaRPr>
          </a:p>
          <a:p>
            <a:r>
              <a:rPr lang="ja-JP" altLang="en-US" sz="1200" dirty="0">
                <a:latin typeface="HG丸ｺﾞｼｯｸM-PRO" pitchFamily="50" charset="-128"/>
                <a:ea typeface="HG丸ｺﾞｼｯｸM-PRO" pitchFamily="50" charset="-128"/>
              </a:rPr>
              <a:t>素材：</a:t>
            </a:r>
            <a:r>
              <a:rPr lang="en-US" altLang="ja-JP" sz="1200" dirty="0">
                <a:latin typeface="HG丸ｺﾞｼｯｸM-PRO" pitchFamily="50" charset="-128"/>
                <a:ea typeface="HG丸ｺﾞｼｯｸM-PRO" pitchFamily="50" charset="-128"/>
              </a:rPr>
              <a:t>PP</a:t>
            </a:r>
            <a:r>
              <a:rPr lang="ja-JP" altLang="en-US" sz="1200" dirty="0">
                <a:latin typeface="HG丸ｺﾞｼｯｸM-PRO" pitchFamily="50" charset="-128"/>
                <a:ea typeface="HG丸ｺﾞｼｯｸM-PRO" pitchFamily="50" charset="-128"/>
              </a:rPr>
              <a:t>半透明（スーパークリア</a:t>
            </a:r>
            <a:r>
              <a:rPr lang="en-US" altLang="ja-JP" sz="1200" dirty="0">
                <a:latin typeface="HG丸ｺﾞｼｯｸM-PRO" pitchFamily="50" charset="-128"/>
                <a:ea typeface="HG丸ｺﾞｼｯｸM-PRO" pitchFamily="50" charset="-128"/>
              </a:rPr>
              <a:t>M</a:t>
            </a:r>
            <a:r>
              <a:rPr lang="ja-JP" altLang="en-US" sz="1200" dirty="0">
                <a:latin typeface="HG丸ｺﾞｼｯｸM-PRO" pitchFamily="50" charset="-128"/>
                <a:ea typeface="HG丸ｺﾞｼｯｸM-PRO" pitchFamily="50" charset="-128"/>
              </a:rPr>
              <a:t>）</a:t>
            </a:r>
            <a:r>
              <a:rPr lang="en-US" altLang="ja-JP" sz="1200" dirty="0">
                <a:latin typeface="HG丸ｺﾞｼｯｸM-PRO" pitchFamily="50" charset="-128"/>
                <a:ea typeface="HG丸ｺﾞｼｯｸM-PRO" pitchFamily="50" charset="-128"/>
              </a:rPr>
              <a:t>0.</a:t>
            </a:r>
            <a:r>
              <a:rPr lang="ja-JP" altLang="en-US" sz="1200" dirty="0">
                <a:latin typeface="HG丸ｺﾞｼｯｸM-PRO" pitchFamily="50" charset="-128"/>
                <a:ea typeface="HG丸ｺﾞｼｯｸM-PRO" pitchFamily="50" charset="-128"/>
              </a:rPr>
              <a:t>２</a:t>
            </a:r>
            <a:r>
              <a:rPr lang="en-US" altLang="ja-JP" sz="1200" dirty="0">
                <a:latin typeface="HG丸ｺﾞｼｯｸM-PRO" pitchFamily="50" charset="-128"/>
                <a:ea typeface="HG丸ｺﾞｼｯｸM-PRO" pitchFamily="50" charset="-128"/>
              </a:rPr>
              <a:t>㎜</a:t>
            </a:r>
            <a:r>
              <a:rPr lang="ja-JP" altLang="en-US" sz="1200" dirty="0">
                <a:latin typeface="HG丸ｺﾞｼｯｸM-PRO" pitchFamily="50" charset="-128"/>
                <a:ea typeface="HG丸ｺﾞｼｯｸM-PRO" pitchFamily="50" charset="-128"/>
              </a:rPr>
              <a:t>厚</a:t>
            </a:r>
            <a:endParaRPr lang="en-US" altLang="ja-JP" sz="1200" dirty="0">
              <a:latin typeface="HG丸ｺﾞｼｯｸM-PRO" pitchFamily="50" charset="-128"/>
              <a:ea typeface="HG丸ｺﾞｼｯｸM-PRO" pitchFamily="50" charset="-128"/>
            </a:endParaRPr>
          </a:p>
          <a:p>
            <a:r>
              <a:rPr lang="ja-JP" altLang="en-US" sz="1200" dirty="0">
                <a:latin typeface="HG丸ｺﾞｼｯｸM-PRO" pitchFamily="50" charset="-128"/>
                <a:ea typeface="HG丸ｺﾞｼｯｸM-PRO" pitchFamily="50" charset="-128"/>
              </a:rPr>
              <a:t>印刷：</a:t>
            </a:r>
            <a:r>
              <a:rPr lang="en-US" altLang="ja-JP" sz="1200" dirty="0">
                <a:latin typeface="HG丸ｺﾞｼｯｸM-PRO" pitchFamily="50" charset="-128"/>
                <a:ea typeface="HG丸ｺﾞｼｯｸM-PRO" pitchFamily="50" charset="-128"/>
              </a:rPr>
              <a:t>UV</a:t>
            </a:r>
            <a:r>
              <a:rPr lang="ja-JP" altLang="en-US" sz="1200" dirty="0">
                <a:latin typeface="HG丸ｺﾞｼｯｸM-PRO" pitchFamily="50" charset="-128"/>
                <a:ea typeface="HG丸ｺﾞｼｯｸM-PRO" pitchFamily="50" charset="-128"/>
              </a:rPr>
              <a:t>ｵﾌｾｯﾄ印刷　</a:t>
            </a:r>
            <a:r>
              <a:rPr lang="en-US" altLang="ja-JP" sz="1200" dirty="0">
                <a:latin typeface="HG丸ｺﾞｼｯｸM-PRO" pitchFamily="50" charset="-128"/>
                <a:ea typeface="HG丸ｺﾞｼｯｸM-PRO" pitchFamily="50" charset="-128"/>
              </a:rPr>
              <a:t>0/4C</a:t>
            </a:r>
            <a:r>
              <a:rPr lang="ja-JP" altLang="en-US" sz="1200" dirty="0">
                <a:latin typeface="HG丸ｺﾞｼｯｸM-PRO" pitchFamily="50" charset="-128"/>
                <a:ea typeface="HG丸ｺﾞｼｯｸM-PRO" pitchFamily="50" charset="-128"/>
              </a:rPr>
              <a:t>＋白＋ニス</a:t>
            </a:r>
          </a:p>
          <a:p>
            <a:r>
              <a:rPr lang="ja-JP" altLang="en-US" sz="1200" dirty="0">
                <a:latin typeface="HG丸ｺﾞｼｯｸM-PRO" pitchFamily="50" charset="-128"/>
                <a:ea typeface="HG丸ｺﾞｼｯｸM-PRO" pitchFamily="50" charset="-128"/>
              </a:rPr>
              <a:t>梱包：適量ﾀﾞﾝﾎﾞｰﾙ梱包</a:t>
            </a:r>
            <a:endParaRPr lang="en-US" altLang="ja-JP" sz="1200" dirty="0">
              <a:latin typeface="HG丸ｺﾞｼｯｸM-PRO" pitchFamily="50" charset="-128"/>
              <a:ea typeface="HG丸ｺﾞｼｯｸM-PRO" pitchFamily="50" charset="-128"/>
            </a:endParaRPr>
          </a:p>
          <a:p>
            <a:r>
              <a:rPr lang="ja-JP" altLang="en-US" sz="1200" dirty="0">
                <a:latin typeface="HG丸ｺﾞｼｯｸM-PRO" pitchFamily="50" charset="-128"/>
                <a:ea typeface="HG丸ｺﾞｼｯｸM-PRO" pitchFamily="50" charset="-128"/>
              </a:rPr>
              <a:t>製作日数：校了後　約７営業日（</a:t>
            </a:r>
            <a:r>
              <a:rPr lang="en-US" altLang="ja-JP" sz="1200" dirty="0">
                <a:latin typeface="HG丸ｺﾞｼｯｸM-PRO" pitchFamily="50" charset="-128"/>
                <a:ea typeface="HG丸ｺﾞｼｯｸM-PRO" pitchFamily="50" charset="-128"/>
              </a:rPr>
              <a:t>1</a:t>
            </a:r>
            <a:r>
              <a:rPr lang="ja-JP" altLang="en-US" sz="1200" dirty="0">
                <a:latin typeface="HG丸ｺﾞｼｯｸM-PRO" pitchFamily="50" charset="-128"/>
                <a:ea typeface="HG丸ｺﾞｼｯｸM-PRO" pitchFamily="50" charset="-128"/>
              </a:rPr>
              <a:t>万部）</a:t>
            </a:r>
            <a:endParaRPr lang="en-US" altLang="ja-JP" sz="1200" dirty="0">
              <a:latin typeface="HG丸ｺﾞｼｯｸM-PRO" pitchFamily="50" charset="-128"/>
              <a:ea typeface="HG丸ｺﾞｼｯｸM-PRO" pitchFamily="50" charset="-128"/>
            </a:endParaRPr>
          </a:p>
          <a:p>
            <a:r>
              <a:rPr lang="ja-JP" altLang="en-US" sz="1200" dirty="0">
                <a:latin typeface="HG丸ｺﾞｼｯｸM-PRO" pitchFamily="50" charset="-128"/>
                <a:ea typeface="HG丸ｺﾞｼｯｸM-PRO" pitchFamily="50" charset="-128"/>
              </a:rPr>
              <a:t>生産地：日本　埼玉県</a:t>
            </a:r>
            <a:endParaRPr lang="en-US" altLang="ja-JP" sz="1200" dirty="0">
              <a:latin typeface="HG丸ｺﾞｼｯｸM-PRO" pitchFamily="50" charset="-128"/>
              <a:ea typeface="HG丸ｺﾞｼｯｸM-PRO" pitchFamily="50" charset="-128"/>
            </a:endParaRPr>
          </a:p>
        </p:txBody>
      </p:sp>
      <p:sp>
        <p:nvSpPr>
          <p:cNvPr id="18" name="Text Box 5"/>
          <p:cNvSpPr txBox="1">
            <a:spLocks noChangeArrowheads="1"/>
          </p:cNvSpPr>
          <p:nvPr/>
        </p:nvSpPr>
        <p:spPr bwMode="auto">
          <a:xfrm>
            <a:off x="4355976" y="1318186"/>
            <a:ext cx="4520541" cy="2523768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ja-JP" altLang="en-US" sz="1600" dirty="0">
                <a:latin typeface="HG丸ｺﾞｼｯｸM-PRO" pitchFamily="50" charset="-128"/>
                <a:ea typeface="HG丸ｺﾞｼｯｸM-PRO" pitchFamily="50" charset="-128"/>
              </a:rPr>
              <a:t>商品特徴：</a:t>
            </a:r>
            <a:endParaRPr lang="en-US" altLang="ja-JP" sz="1600" dirty="0">
              <a:latin typeface="HG丸ｺﾞｼｯｸM-PRO" pitchFamily="50" charset="-128"/>
              <a:ea typeface="HG丸ｺﾞｼｯｸM-PRO" pitchFamily="50" charset="-128"/>
            </a:endParaRPr>
          </a:p>
          <a:p>
            <a:pPr>
              <a:spcBef>
                <a:spcPts val="600"/>
              </a:spcBef>
            </a:pPr>
            <a:r>
              <a:rPr lang="ja-JP" altLang="en-US" sz="1600" dirty="0">
                <a:latin typeface="HG丸ｺﾞｼｯｸM-PRO" pitchFamily="50" charset="-128"/>
                <a:ea typeface="HG丸ｺﾞｼｯｸM-PRO" pitchFamily="50" charset="-128"/>
              </a:rPr>
              <a:t>①市販のノートに取り付け可能。</a:t>
            </a:r>
            <a:endParaRPr lang="en-US" altLang="ja-JP" sz="1600" dirty="0">
              <a:latin typeface="HG丸ｺﾞｼｯｸM-PRO" pitchFamily="50" charset="-128"/>
              <a:ea typeface="HG丸ｺﾞｼｯｸM-PRO" pitchFamily="50" charset="-128"/>
            </a:endParaRPr>
          </a:p>
          <a:p>
            <a:pPr>
              <a:spcBef>
                <a:spcPts val="600"/>
              </a:spcBef>
            </a:pPr>
            <a:r>
              <a:rPr lang="ja-JP" altLang="en-US" sz="1600" dirty="0">
                <a:latin typeface="HG丸ｺﾞｼｯｸM-PRO" pitchFamily="50" charset="-128"/>
                <a:ea typeface="HG丸ｺﾞｼｯｸM-PRO" pitchFamily="50" charset="-128"/>
              </a:rPr>
              <a:t>②ノートが飛び出さないように防止フック付き</a:t>
            </a:r>
            <a:endParaRPr lang="en-US" altLang="ja-JP" sz="1600" dirty="0">
              <a:latin typeface="HG丸ｺﾞｼｯｸM-PRO" pitchFamily="50" charset="-128"/>
              <a:ea typeface="HG丸ｺﾞｼｯｸM-PRO" pitchFamily="50" charset="-128"/>
            </a:endParaRPr>
          </a:p>
          <a:p>
            <a:pPr>
              <a:spcBef>
                <a:spcPts val="600"/>
              </a:spcBef>
            </a:pPr>
            <a:r>
              <a:rPr lang="ja-JP" altLang="en-US" sz="1600" dirty="0">
                <a:latin typeface="HG丸ｺﾞｼｯｸM-PRO" pitchFamily="50" charset="-128"/>
                <a:ea typeface="HG丸ｺﾞｼｯｸM-PRO" pitchFamily="50" charset="-128"/>
              </a:rPr>
              <a:t>③両サイドのポケットにカードホルダー付き</a:t>
            </a:r>
            <a:endParaRPr lang="en-US" altLang="ja-JP" sz="1600" dirty="0">
              <a:latin typeface="HG丸ｺﾞｼｯｸM-PRO" pitchFamily="50" charset="-128"/>
              <a:ea typeface="HG丸ｺﾞｼｯｸM-PRO" pitchFamily="50" charset="-128"/>
            </a:endParaRPr>
          </a:p>
          <a:p>
            <a:pPr>
              <a:spcBef>
                <a:spcPts val="600"/>
              </a:spcBef>
            </a:pPr>
            <a:r>
              <a:rPr lang="ja-JP" altLang="en-US" sz="1600" dirty="0">
                <a:latin typeface="HG丸ｺﾞｼｯｸM-PRO" pitchFamily="50" charset="-128"/>
                <a:ea typeface="HG丸ｺﾞｼｯｸM-PRO" pitchFamily="50" charset="-128"/>
              </a:rPr>
              <a:t>④右開き（縦書き）、左開き（横書き用）　</a:t>
            </a:r>
            <a:endParaRPr lang="en-US" altLang="ja-JP" sz="1600" dirty="0">
              <a:latin typeface="HG丸ｺﾞｼｯｸM-PRO" pitchFamily="50" charset="-128"/>
              <a:ea typeface="HG丸ｺﾞｼｯｸM-PRO" pitchFamily="50" charset="-128"/>
            </a:endParaRPr>
          </a:p>
          <a:p>
            <a:pPr>
              <a:spcBef>
                <a:spcPts val="600"/>
              </a:spcBef>
            </a:pPr>
            <a:r>
              <a:rPr lang="ja-JP" altLang="en-US" sz="1600" dirty="0">
                <a:latin typeface="HG丸ｺﾞｼｯｸM-PRO" pitchFamily="50" charset="-128"/>
                <a:ea typeface="HG丸ｺﾞｼｯｸM-PRO" pitchFamily="50" charset="-128"/>
              </a:rPr>
              <a:t>デザインによってどちらでも対応可能。</a:t>
            </a:r>
            <a:endParaRPr lang="en-US" altLang="ja-JP" sz="1600" dirty="0">
              <a:latin typeface="HG丸ｺﾞｼｯｸM-PRO" pitchFamily="50" charset="-128"/>
              <a:ea typeface="HG丸ｺﾞｼｯｸM-PRO" pitchFamily="50" charset="-128"/>
            </a:endParaRPr>
          </a:p>
          <a:p>
            <a:pPr>
              <a:spcBef>
                <a:spcPts val="600"/>
              </a:spcBef>
            </a:pPr>
            <a:r>
              <a:rPr lang="ja-JP" altLang="en-US" sz="1600" dirty="0">
                <a:latin typeface="HG丸ｺﾞｼｯｸM-PRO" pitchFamily="50" charset="-128"/>
                <a:ea typeface="HG丸ｺﾞｼｯｸM-PRO" pitchFamily="50" charset="-128"/>
              </a:rPr>
              <a:t>⑤短納期で大量生産が可能、ノベルティグッズとして最適です。</a:t>
            </a:r>
            <a:endParaRPr lang="ja-JP" altLang="en-US" sz="1600" b="1" dirty="0">
              <a:solidFill>
                <a:srgbClr val="FF0000"/>
              </a:solidFill>
              <a:latin typeface="HG丸ｺﾞｼｯｸM-PRO" pitchFamily="50" charset="-128"/>
              <a:ea typeface="HG丸ｺﾞｼｯｸM-PRO" pitchFamily="50" charset="-128"/>
            </a:endParaRPr>
          </a:p>
        </p:txBody>
      </p:sp>
      <p:sp>
        <p:nvSpPr>
          <p:cNvPr id="14" name="正方形/長方形 13">
            <a:extLst>
              <a:ext uri="{FF2B5EF4-FFF2-40B4-BE49-F238E27FC236}">
                <a16:creationId xmlns:a16="http://schemas.microsoft.com/office/drawing/2014/main" id="{6D71CEC9-B965-44B9-8810-429824C2338A}"/>
              </a:ext>
            </a:extLst>
          </p:cNvPr>
          <p:cNvSpPr/>
          <p:nvPr/>
        </p:nvSpPr>
        <p:spPr>
          <a:xfrm>
            <a:off x="239574" y="195633"/>
            <a:ext cx="914400" cy="46938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en-US" altLang="ja-JP" dirty="0">
              <a:solidFill>
                <a:schemeClr val="tx1"/>
              </a:solidFill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</p:txBody>
      </p:sp>
      <p:pic>
        <p:nvPicPr>
          <p:cNvPr id="2" name="図 1">
            <a:extLst>
              <a:ext uri="{FF2B5EF4-FFF2-40B4-BE49-F238E27FC236}">
                <a16:creationId xmlns:a16="http://schemas.microsoft.com/office/drawing/2014/main" id="{54461ABB-C0F5-855C-9F1E-04047D6C0D7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3528" y="6080846"/>
            <a:ext cx="3248203" cy="746556"/>
          </a:xfrm>
          <a:prstGeom prst="rect">
            <a:avLst/>
          </a:prstGeom>
        </p:spPr>
      </p:pic>
      <p:pic>
        <p:nvPicPr>
          <p:cNvPr id="12" name="図 11">
            <a:extLst>
              <a:ext uri="{FF2B5EF4-FFF2-40B4-BE49-F238E27FC236}">
                <a16:creationId xmlns:a16="http://schemas.microsoft.com/office/drawing/2014/main" id="{CC569877-404E-6C8E-48D8-7221CF16F97D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72"/>
          <a:stretch/>
        </p:blipFill>
        <p:spPr>
          <a:xfrm>
            <a:off x="269570" y="1435490"/>
            <a:ext cx="3848879" cy="2774889"/>
          </a:xfrm>
          <a:prstGeom prst="rect">
            <a:avLst/>
          </a:prstGeom>
        </p:spPr>
      </p:pic>
      <p:sp>
        <p:nvSpPr>
          <p:cNvPr id="17" name="楕円 16">
            <a:extLst>
              <a:ext uri="{FF2B5EF4-FFF2-40B4-BE49-F238E27FC236}">
                <a16:creationId xmlns:a16="http://schemas.microsoft.com/office/drawing/2014/main" id="{B151FB00-8959-2F3E-5B18-676209C0D0E8}"/>
              </a:ext>
            </a:extLst>
          </p:cNvPr>
          <p:cNvSpPr/>
          <p:nvPr/>
        </p:nvSpPr>
        <p:spPr>
          <a:xfrm>
            <a:off x="1020301" y="4337347"/>
            <a:ext cx="689759" cy="643991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20" name="直線矢印コネクタ 19">
            <a:extLst>
              <a:ext uri="{FF2B5EF4-FFF2-40B4-BE49-F238E27FC236}">
                <a16:creationId xmlns:a16="http://schemas.microsoft.com/office/drawing/2014/main" id="{47FB8B35-1822-43E6-F3D0-D41FE6BCEC66}"/>
              </a:ext>
            </a:extLst>
          </p:cNvPr>
          <p:cNvCxnSpPr>
            <a:cxnSpLocks/>
            <a:stCxn id="21" idx="0"/>
          </p:cNvCxnSpPr>
          <p:nvPr/>
        </p:nvCxnSpPr>
        <p:spPr>
          <a:xfrm flipV="1">
            <a:off x="972518" y="4966609"/>
            <a:ext cx="222734" cy="450136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A174338B-C41C-68D6-B6C8-F24BF5CC1DBC}"/>
              </a:ext>
            </a:extLst>
          </p:cNvPr>
          <p:cNvSpPr txBox="1"/>
          <p:nvPr/>
        </p:nvSpPr>
        <p:spPr>
          <a:xfrm>
            <a:off x="234976" y="5416745"/>
            <a:ext cx="14750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>
                <a:solidFill>
                  <a:srgbClr val="FF0000"/>
                </a:solidFill>
              </a:rPr>
              <a:t>ここがポイント</a:t>
            </a:r>
          </a:p>
        </p:txBody>
      </p:sp>
      <p:pic>
        <p:nvPicPr>
          <p:cNvPr id="24" name="図 23" descr="文字の書かれた紙&#10;&#10;自動的に生成された説明">
            <a:extLst>
              <a:ext uri="{FF2B5EF4-FFF2-40B4-BE49-F238E27FC236}">
                <a16:creationId xmlns:a16="http://schemas.microsoft.com/office/drawing/2014/main" id="{53EA9021-7A63-C94B-EC00-606D123200A3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8902" t="4148" r="19960" b="17326"/>
          <a:stretch/>
        </p:blipFill>
        <p:spPr>
          <a:xfrm rot="5400000">
            <a:off x="1775682" y="4519733"/>
            <a:ext cx="1593501" cy="974797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0BBA1A2E-259E-CC0B-7119-895EAA422F14}"/>
              </a:ext>
            </a:extLst>
          </p:cNvPr>
          <p:cNvSpPr txBox="1"/>
          <p:nvPr/>
        </p:nvSpPr>
        <p:spPr>
          <a:xfrm>
            <a:off x="2046827" y="4196137"/>
            <a:ext cx="105028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1100" dirty="0"/>
              <a:t>カードホルダー</a:t>
            </a:r>
            <a:endParaRPr kumimoji="1" lang="ja-JP" altLang="en-US" sz="1600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ウェーブ">
  <a:themeElements>
    <a:clrScheme name="ウェーブ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ウェーブ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ウェーブ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2134</TotalTime>
  <Words>145</Words>
  <Application>Microsoft Office PowerPoint</Application>
  <PresentationFormat>画面に合わせる (4:3)</PresentationFormat>
  <Paragraphs>20</Paragraphs>
  <Slides>1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4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6" baseType="lpstr">
      <vt:lpstr>BIZ UDゴシック</vt:lpstr>
      <vt:lpstr>HG丸ｺﾞｼｯｸM-PRO</vt:lpstr>
      <vt:lpstr>Candara</vt:lpstr>
      <vt:lpstr>Symbol</vt:lpstr>
      <vt:lpstr>ウェーブ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140728統一企画書【PPFACTORY　A4ｸﾘｱﾌｧｲﾙ】</dc:title>
  <dc:creator>古瀬 康弘</dc:creator>
  <cp:lastModifiedBy>中井 睦</cp:lastModifiedBy>
  <cp:revision>125</cp:revision>
  <cp:lastPrinted>2024-07-12T08:49:29Z</cp:lastPrinted>
  <dcterms:created xsi:type="dcterms:W3CDTF">2013-04-02T06:14:51Z</dcterms:created>
  <dcterms:modified xsi:type="dcterms:W3CDTF">2024-07-19T08:39:20Z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Presentation">
    <vt:lpwstr>140728統一企画書【PPFACTORY　A4ｸﾘｱﾌｧｲﾙ】</vt:lpwstr>
  </property>
  <property fmtid="{D5CDD505-2E9C-101B-9397-08002B2CF9AE}" pid="3" name="SlideDescription">
    <vt:lpwstr/>
  </property>
</Properties>
</file>